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59" r:id="rId6"/>
    <p:sldId id="261" r:id="rId7"/>
    <p:sldId id="295" r:id="rId8"/>
    <p:sldId id="267" r:id="rId9"/>
    <p:sldId id="272" r:id="rId10"/>
    <p:sldId id="273" r:id="rId11"/>
    <p:sldId id="274" r:id="rId12"/>
    <p:sldId id="276" r:id="rId13"/>
    <p:sldId id="277" r:id="rId14"/>
    <p:sldId id="281" r:id="rId15"/>
    <p:sldId id="282" r:id="rId16"/>
    <p:sldId id="284" r:id="rId17"/>
    <p:sldId id="285" r:id="rId18"/>
    <p:sldId id="287" r:id="rId19"/>
    <p:sldId id="288" r:id="rId20"/>
    <p:sldId id="293" r:id="rId21"/>
    <p:sldId id="294" r:id="rId2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2E0F00"/>
    <a:srgbClr val="3E1F00"/>
    <a:srgbClr val="1B311F"/>
    <a:srgbClr val="422C16"/>
    <a:srgbClr val="0C788E"/>
    <a:srgbClr val="006666"/>
    <a:srgbClr val="0099C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3" autoAdjust="0"/>
    <p:restoredTop sz="94652" autoAdjust="0"/>
  </p:normalViewPr>
  <p:slideViewPr>
    <p:cSldViewPr>
      <p:cViewPr varScale="1">
        <p:scale>
          <a:sx n="75" d="100"/>
          <a:sy n="75" d="100"/>
        </p:scale>
        <p:origin x="1065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573AD0-2639-47BA-8150-F847B9C6F94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97040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Calibri" panose="020F0502020204030204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323730"/>
          </a:xfr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54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0FCE7C-A975-4D42-8697-21CB28AC8DE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2393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322B19-880F-4459-885D-4B6840A7115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7450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099372-9F71-4768-9A3D-E482999DA2F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6378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11454-B1C4-49C6-BA8F-3769CF599CF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3564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442F9A-2CE4-48AC-8605-9B629988F206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0336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9BAB9-7365-4AC1-AEF7-DC10E521FB2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585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521C09-167B-4B91-9A6D-84C0052FC5E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4356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F00C86-FE46-4315-85E1-C9BBEE72340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764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44137C-2A50-4833-80E2-D8FC354638C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56129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92F505-4ED9-43B9-99EB-64E931D4015A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0"/>
          <p:cNvSpPr>
            <a:spLocks noGrp="1" noChangeArrowheads="1"/>
          </p:cNvSpPr>
          <p:nvPr>
            <p:ph type="ctrTitle"/>
          </p:nvPr>
        </p:nvSpPr>
        <p:spPr>
          <a:xfrm>
            <a:off x="325850" y="1052736"/>
            <a:ext cx="8424936" cy="1367557"/>
          </a:xfrm>
        </p:spPr>
        <p:txBody>
          <a:bodyPr/>
          <a:lstStyle/>
          <a:p>
            <a:pPr algn="l" eaLnBrk="1" hangingPunct="1"/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Legal and Procedural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Issues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/>
            </a:r>
            <a:b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</a:b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arising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from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GE2015</a:t>
            </a:r>
            <a:endParaRPr lang="es-ES" altLang="en-US" sz="4000" b="1" dirty="0" smtClean="0">
              <a:solidFill>
                <a:srgbClr val="2E0F00"/>
              </a:solidFill>
              <a:latin typeface="Calibri" panose="020F0502020204030204" pitchFamily="34" charset="0"/>
            </a:endParaRPr>
          </a:p>
        </p:txBody>
      </p:sp>
      <p:sp>
        <p:nvSpPr>
          <p:cNvPr id="2051" name="Rectangle 170"/>
          <p:cNvSpPr txBox="1">
            <a:spLocks noChangeArrowheads="1"/>
          </p:cNvSpPr>
          <p:nvPr/>
        </p:nvSpPr>
        <p:spPr bwMode="auto">
          <a:xfrm>
            <a:off x="338988" y="2276872"/>
            <a:ext cx="50251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UY" altLang="en-US" sz="24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by</a:t>
            </a:r>
            <a:r>
              <a:rPr lang="es-UY" altLang="en-US" sz="24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24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Dr</a:t>
            </a:r>
            <a:r>
              <a:rPr lang="es-UY" altLang="en-US" sz="24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Jack Tsen-Ta Lee</a:t>
            </a:r>
            <a:br>
              <a:rPr lang="es-UY" altLang="en-US" sz="2400" b="1" dirty="0" smtClean="0">
                <a:solidFill>
                  <a:srgbClr val="2E0F00"/>
                </a:solidFill>
                <a:latin typeface="Calibri" panose="020F0502020204030204" pitchFamily="34" charset="0"/>
              </a:rPr>
            </a:br>
            <a:r>
              <a:rPr lang="es-UY" altLang="en-US" sz="24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School</a:t>
            </a:r>
            <a:r>
              <a:rPr lang="es-UY" altLang="en-US" sz="24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of Law, SMU</a:t>
            </a:r>
          </a:p>
          <a:p>
            <a:pPr eaLnBrk="1" hangingPunct="1"/>
            <a:endParaRPr lang="es-UY" altLang="en-US" sz="2400" b="1" dirty="0">
              <a:solidFill>
                <a:srgbClr val="2E0F00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s-UY" altLang="en-US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MARUAH Post-</a:t>
            </a:r>
            <a:r>
              <a:rPr lang="es-UY" altLang="en-US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election</a:t>
            </a:r>
            <a:r>
              <a:rPr lang="es-UY" altLang="en-US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Forum</a:t>
            </a:r>
            <a:r>
              <a:rPr lang="es-UY" altLang="en-US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, 19 </a:t>
            </a:r>
            <a:r>
              <a:rPr lang="es-UY" altLang="en-US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September</a:t>
            </a:r>
            <a:r>
              <a:rPr lang="es-UY" altLang="en-US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2015</a:t>
            </a:r>
            <a:endParaRPr lang="es-ES" altLang="en-US" b="1" dirty="0">
              <a:solidFill>
                <a:srgbClr val="2E0F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Before the election:</a:t>
            </a:r>
          </a:p>
          <a:p>
            <a:pPr lvl="1"/>
            <a:r>
              <a:rPr lang="en-US" sz="3200" dirty="0" smtClean="0"/>
              <a:t>Position </a:t>
            </a:r>
            <a:r>
              <a:rPr lang="en-US" sz="3200" dirty="0"/>
              <a:t>of the Elections </a:t>
            </a:r>
            <a:r>
              <a:rPr lang="en-US" sz="3200" dirty="0" smtClean="0"/>
              <a:t>Department.</a:t>
            </a:r>
          </a:p>
          <a:p>
            <a:pPr lvl="1"/>
            <a:r>
              <a:rPr lang="en-US" sz="3200" dirty="0" smtClean="0"/>
              <a:t>Redrawing of electoral boundaries.</a:t>
            </a:r>
          </a:p>
          <a:p>
            <a:r>
              <a:rPr lang="en-US" sz="3600" dirty="0" smtClean="0"/>
              <a:t>During the campaign period:</a:t>
            </a:r>
          </a:p>
          <a:p>
            <a:pPr lvl="1"/>
            <a:r>
              <a:rPr lang="en-US" sz="3200" dirty="0" smtClean="0"/>
              <a:t>Election advertising on cooling-off day and polling day.</a:t>
            </a:r>
          </a:p>
          <a:p>
            <a:pPr lvl="1"/>
            <a:r>
              <a:rPr lang="en-US" sz="3200" dirty="0" smtClean="0"/>
              <a:t>Films.</a:t>
            </a:r>
            <a:endParaRPr lang="en-US" sz="3600" dirty="0"/>
          </a:p>
          <a:p>
            <a:r>
              <a:rPr lang="en-US" sz="3600" dirty="0" smtClean="0"/>
              <a:t>After the election: NCMPs.</a:t>
            </a:r>
            <a:endParaRPr lang="en-SG" sz="3600" dirty="0"/>
          </a:p>
        </p:txBody>
      </p:sp>
    </p:spTree>
    <p:extLst>
      <p:ext uri="{BB962C8B-B14F-4D97-AF65-F5344CB8AC3E}">
        <p14:creationId xmlns:p14="http://schemas.microsoft.com/office/powerpoint/2010/main" val="312955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0"/>
          <p:cNvSpPr>
            <a:spLocks noGrp="1" noChangeArrowheads="1"/>
          </p:cNvSpPr>
          <p:nvPr>
            <p:ph type="ctrTitle"/>
          </p:nvPr>
        </p:nvSpPr>
        <p:spPr>
          <a:xfrm>
            <a:off x="323528" y="1556792"/>
            <a:ext cx="8424936" cy="1367557"/>
          </a:xfrm>
        </p:spPr>
        <p:txBody>
          <a:bodyPr/>
          <a:lstStyle/>
          <a:p>
            <a:pPr algn="l" eaLnBrk="1" hangingPunct="1"/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Before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the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Writ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of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Election</a:t>
            </a:r>
            <a:endParaRPr lang="es-ES" altLang="en-US" sz="4000" b="1" dirty="0" smtClean="0">
              <a:solidFill>
                <a:srgbClr val="2E0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54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Elections Department’s Position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The Elections Department (ELD) is a department under the Prime Minister’s Office.</a:t>
            </a:r>
          </a:p>
          <a:p>
            <a:r>
              <a:rPr lang="en-US" dirty="0" smtClean="0"/>
              <a:t>While there are few complaints about how the ELD conducts elections, to maintain impartiality should it be an </a:t>
            </a:r>
            <a:r>
              <a:rPr lang="en-US" b="1" dirty="0" smtClean="0">
                <a:solidFill>
                  <a:srgbClr val="FF0000"/>
                </a:solidFill>
              </a:rPr>
              <a:t>independent commission</a:t>
            </a:r>
            <a:r>
              <a:rPr lang="en-US" dirty="0" smtClean="0"/>
              <a:t>?</a:t>
            </a:r>
          </a:p>
          <a:p>
            <a:endParaRPr lang="en-S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3941676"/>
            <a:ext cx="3888432" cy="29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3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Electoral Boundaries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529288"/>
            <a:ext cx="4114800" cy="5212080"/>
          </a:xfrm>
        </p:spPr>
        <p:txBody>
          <a:bodyPr/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The Electoral Boundaries Review Committee’s recommendations on the adjustment of constituency boundaries always draws criticisms from voters and political parties.</a:t>
            </a:r>
          </a:p>
          <a:p>
            <a:pPr lvl="0"/>
            <a:endParaRPr lang="en-US" dirty="0" smtClean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9288"/>
            <a:ext cx="3950208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7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Electoral Boundaries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 dirty="0" smtClean="0"/>
          </a:p>
          <a:p>
            <a:endParaRPr lang="en-S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6" y="415051"/>
            <a:ext cx="9112368" cy="644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9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Electoral Boundaries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very convinced by the common argument that the constituency name seems far removed from the actual geographical location where a voter lives.</a:t>
            </a:r>
          </a:p>
          <a:p>
            <a:r>
              <a:rPr lang="en-US" dirty="0" smtClean="0"/>
              <a:t>More relevant: have electoral boundaries have been </a:t>
            </a:r>
            <a:r>
              <a:rPr lang="en-US" b="1" dirty="0" smtClean="0">
                <a:solidFill>
                  <a:srgbClr val="FF0000"/>
                </a:solidFill>
              </a:rPr>
              <a:t>redrawn unfairly</a:t>
            </a:r>
            <a:r>
              <a:rPr lang="en-US" dirty="0" smtClean="0"/>
              <a:t> to favour the incumbent party?</a:t>
            </a:r>
          </a:p>
          <a:p>
            <a:r>
              <a:rPr lang="en-US" dirty="0" smtClean="0"/>
              <a:t>EBRC report gives no methodology details, apart from stating that there</a:t>
            </a:r>
            <a:br>
              <a:rPr lang="en-US" dirty="0" smtClean="0"/>
            </a:br>
            <a:r>
              <a:rPr lang="en-US" dirty="0" smtClean="0"/>
              <a:t>should be </a:t>
            </a:r>
            <a:r>
              <a:rPr lang="en-SG" dirty="0" smtClean="0"/>
              <a:t>20,000 to</a:t>
            </a:r>
            <a:br>
              <a:rPr lang="en-SG" dirty="0" smtClean="0"/>
            </a:br>
            <a:r>
              <a:rPr lang="en-SG" dirty="0" smtClean="0"/>
              <a:t>37,000 electors per</a:t>
            </a:r>
            <a:br>
              <a:rPr lang="en-SG" dirty="0" smtClean="0"/>
            </a:br>
            <a:r>
              <a:rPr lang="en-SG" dirty="0" smtClean="0"/>
              <a:t>MP</a:t>
            </a:r>
            <a:r>
              <a:rPr lang="en-SG" dirty="0"/>
              <a:t>, </a:t>
            </a:r>
            <a:r>
              <a:rPr lang="en-SG" dirty="0" smtClean="0"/>
              <a:t>with a ±30%</a:t>
            </a:r>
            <a:br>
              <a:rPr lang="en-SG" dirty="0" smtClean="0"/>
            </a:br>
            <a:r>
              <a:rPr lang="en-SG" dirty="0" smtClean="0"/>
              <a:t>variation “as </a:t>
            </a:r>
            <a:r>
              <a:rPr lang="en-SG" dirty="0"/>
              <a:t>in </a:t>
            </a:r>
            <a:r>
              <a:rPr lang="en-SG" dirty="0" smtClean="0"/>
              <a:t>past</a:t>
            </a:r>
            <a:br>
              <a:rPr lang="en-SG" dirty="0" smtClean="0"/>
            </a:br>
            <a:r>
              <a:rPr lang="en-SG" dirty="0" smtClean="0"/>
              <a:t>practice”.</a:t>
            </a:r>
            <a:endParaRPr lang="en-S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324905"/>
            <a:ext cx="4644008" cy="253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7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Electoral Boundaries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the EBRC issue a draft report and provide an opportunity for voters and political parties to </a:t>
            </a:r>
            <a:r>
              <a:rPr lang="en-US" b="1" dirty="0" smtClean="0">
                <a:solidFill>
                  <a:srgbClr val="FF0000"/>
                </a:solidFill>
              </a:rPr>
              <a:t>submit representations</a:t>
            </a:r>
            <a:r>
              <a:rPr lang="en-US" dirty="0" smtClean="0"/>
              <a:t> on it, before the report is finalized?</a:t>
            </a:r>
          </a:p>
          <a:p>
            <a:r>
              <a:rPr lang="en-US" dirty="0" smtClean="0"/>
              <a:t>Under the Malaysian Constitution:</a:t>
            </a:r>
          </a:p>
          <a:p>
            <a:pPr lvl="1"/>
            <a:r>
              <a:rPr lang="en-US" dirty="0" smtClean="0"/>
              <a:t>Proposed boundary changes must be published in the </a:t>
            </a:r>
            <a:r>
              <a:rPr lang="en-US" i="1" dirty="0" smtClean="0"/>
              <a:t>Government Gazette</a:t>
            </a:r>
            <a:r>
              <a:rPr lang="en-US" dirty="0" smtClean="0"/>
              <a:t> and in at least one newspaper in the affected constituency.</a:t>
            </a:r>
          </a:p>
          <a:p>
            <a:pPr lvl="1"/>
            <a:r>
              <a:rPr lang="en-US" dirty="0" smtClean="0"/>
              <a:t>People are given a month to make representations to the Electoral Commission, and if they are received an enquiry is held.</a:t>
            </a:r>
          </a:p>
          <a:p>
            <a:r>
              <a:rPr lang="en-US" dirty="0" smtClean="0"/>
              <a:t>Should an independent Electoral Commission appoint and oversee the EBRC’s work?</a:t>
            </a:r>
          </a:p>
          <a:p>
            <a:endParaRPr lang="en-SG" dirty="0" smtClean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0963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0"/>
          <p:cNvSpPr>
            <a:spLocks noGrp="1" noChangeArrowheads="1"/>
          </p:cNvSpPr>
          <p:nvPr>
            <p:ph type="ctrTitle"/>
          </p:nvPr>
        </p:nvSpPr>
        <p:spPr>
          <a:xfrm>
            <a:off x="323528" y="1556792"/>
            <a:ext cx="8424936" cy="1367557"/>
          </a:xfrm>
        </p:spPr>
        <p:txBody>
          <a:bodyPr/>
          <a:lstStyle/>
          <a:p>
            <a:pPr algn="l" eaLnBrk="1" hangingPunct="1"/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During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the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Campaign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Period</a:t>
            </a:r>
            <a:endParaRPr lang="es-ES" altLang="en-US" sz="4000" b="1" dirty="0" smtClean="0">
              <a:solidFill>
                <a:srgbClr val="2E0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03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Engagement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“campaign period” is from the close of nomination proceedings to the start of cooling-off day.</a:t>
            </a:r>
          </a:p>
          <a:p>
            <a:r>
              <a:rPr lang="en-US" dirty="0" smtClean="0"/>
              <a:t>Political parties are required to notify the Returning Officer:</a:t>
            </a:r>
          </a:p>
          <a:p>
            <a:pPr lvl="1"/>
            <a:r>
              <a:rPr lang="en-SG" dirty="0" smtClean="0"/>
              <a:t>Within 12 hours after the campaign period starts –the particulars </a:t>
            </a:r>
            <a:r>
              <a:rPr lang="en-SG" dirty="0"/>
              <a:t>of every Internet election advertising </a:t>
            </a:r>
            <a:r>
              <a:rPr lang="en-SG" dirty="0" smtClean="0"/>
              <a:t>platform to be used.</a:t>
            </a:r>
            <a:endParaRPr lang="en-SG" dirty="0"/>
          </a:p>
          <a:p>
            <a:pPr lvl="1"/>
            <a:r>
              <a:rPr lang="en-SG" dirty="0" smtClean="0"/>
              <a:t>After that, before each form of Internet election advertising is published.</a:t>
            </a:r>
            <a:endParaRPr lang="en-US" dirty="0" smtClean="0"/>
          </a:p>
          <a:p>
            <a:pPr marL="352425" indent="0">
              <a:buNone/>
            </a:pPr>
            <a:r>
              <a:rPr lang="en-US" dirty="0" smtClean="0"/>
              <a:t>Is this too cumbersome?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7671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Engagement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still confusion over what people can or cannot post on the Internet on cooling-off day and polling day.</a:t>
            </a:r>
          </a:p>
          <a:p>
            <a:r>
              <a:rPr lang="en-US" dirty="0" smtClean="0"/>
              <a:t>Not helped by ELD’s advice: “</a:t>
            </a:r>
            <a:r>
              <a:rPr lang="en-SG" dirty="0"/>
              <a:t>The transmission of </a:t>
            </a:r>
            <a:r>
              <a:rPr lang="en-SG" i="1" dirty="0"/>
              <a:t>personal political views by individuals to other individuals</a:t>
            </a:r>
            <a:r>
              <a:rPr lang="en-SG" dirty="0"/>
              <a:t>, on a non-commercial basis, using the Internet, telephone or electronic </a:t>
            </a:r>
            <a:r>
              <a:rPr lang="en-SG" dirty="0" smtClean="0"/>
              <a:t>means” is allowed.</a:t>
            </a:r>
          </a:p>
          <a:p>
            <a:r>
              <a:rPr lang="en-US" dirty="0" smtClean="0"/>
              <a:t>But the law actually states that what is allowed is “</a:t>
            </a:r>
            <a:r>
              <a:rPr lang="en-SG" dirty="0"/>
              <a:t>the telephonic or electronic transmission </a:t>
            </a:r>
            <a:r>
              <a:rPr lang="en-SG" b="1" i="1" dirty="0">
                <a:solidFill>
                  <a:srgbClr val="FF0000"/>
                </a:solidFill>
              </a:rPr>
              <a:t>by an individual to another individual</a:t>
            </a:r>
            <a:r>
              <a:rPr lang="en-SG" i="1" dirty="0"/>
              <a:t> of the first-mentioned individual’s own political views</a:t>
            </a:r>
            <a:r>
              <a:rPr lang="en-SG" dirty="0" smtClean="0"/>
              <a:t>,</a:t>
            </a:r>
            <a:br>
              <a:rPr lang="en-SG" dirty="0" smtClean="0"/>
            </a:br>
            <a:r>
              <a:rPr lang="en-SG" dirty="0" smtClean="0"/>
              <a:t>on </a:t>
            </a:r>
            <a:r>
              <a:rPr lang="en-SG" dirty="0"/>
              <a:t>a non-commercial </a:t>
            </a:r>
            <a:r>
              <a:rPr lang="en-SG" dirty="0" smtClean="0"/>
              <a:t>basis”.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1173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Engagement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wording of the Parliamentary Elections Act, s 78B, suggests that one-to-many electronic transmissions, such as postings on social media, are actually </a:t>
            </a:r>
            <a:r>
              <a:rPr lang="en-US" b="1" dirty="0" smtClean="0">
                <a:solidFill>
                  <a:srgbClr val="FF0000"/>
                </a:solidFill>
              </a:rPr>
              <a:t>not permitted by law</a:t>
            </a:r>
            <a:r>
              <a:rPr lang="en-US" dirty="0" smtClean="0"/>
              <a:t>.</a:t>
            </a:r>
          </a:p>
          <a:p>
            <a:r>
              <a:rPr lang="en-US" dirty="0" smtClean="0"/>
              <a:t>Is this too rigid and impossible to enforce anyway?</a:t>
            </a:r>
          </a:p>
          <a:p>
            <a:r>
              <a:rPr lang="en-US" dirty="0" smtClean="0"/>
              <a:t>Should the restriction be done away with (at least for voters who are not candidates or people working for them)?</a:t>
            </a:r>
          </a:p>
          <a:p>
            <a:r>
              <a:rPr lang="en-US" dirty="0" smtClean="0"/>
              <a:t>But if the restriction is removed, does this </a:t>
            </a:r>
            <a:r>
              <a:rPr lang="en-US" b="1" dirty="0" smtClean="0">
                <a:solidFill>
                  <a:srgbClr val="FF0000"/>
                </a:solidFill>
              </a:rPr>
              <a:t>defeat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the purpose of having a break</a:t>
            </a:r>
            <a:r>
              <a:rPr lang="en-US" dirty="0" smtClean="0"/>
              <a:t> from</a:t>
            </a:r>
            <a:br>
              <a:rPr lang="en-US" dirty="0" smtClean="0"/>
            </a:br>
            <a:r>
              <a:rPr lang="en-US" dirty="0" smtClean="0"/>
              <a:t>campaigning on cooling-off day and polling</a:t>
            </a:r>
            <a:br>
              <a:rPr lang="en-US" dirty="0" smtClean="0"/>
            </a:br>
            <a:r>
              <a:rPr lang="en-US" dirty="0" smtClean="0"/>
              <a:t>day?</a:t>
            </a:r>
          </a:p>
        </p:txBody>
      </p:sp>
    </p:spTree>
    <p:extLst>
      <p:ext uri="{BB962C8B-B14F-4D97-AF65-F5344CB8AC3E}">
        <p14:creationId xmlns:p14="http://schemas.microsoft.com/office/powerpoint/2010/main" val="314360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Engagement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Films Act prohibits the exhibition of “</a:t>
            </a:r>
            <a:r>
              <a:rPr lang="en-US" b="1" dirty="0" smtClean="0">
                <a:solidFill>
                  <a:srgbClr val="FF0000"/>
                </a:solidFill>
              </a:rPr>
              <a:t>party political films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Essentially, a film will not be considered a party political film if it is purely factual and does not contain any dramatic elements.</a:t>
            </a:r>
          </a:p>
          <a:p>
            <a:r>
              <a:rPr lang="en-US" dirty="0" smtClean="0"/>
              <a:t>Again, does this restrict creativity? Or is it better to keep the restrictions to prevent negative campaigning (such as the SDP’s </a:t>
            </a:r>
            <a:r>
              <a:rPr lang="en-US" i="1" dirty="0" smtClean="0"/>
              <a:t>Pappy Washing Powder</a:t>
            </a:r>
            <a:r>
              <a:rPr lang="en-US" dirty="0" smtClean="0"/>
              <a:t> YouTube video)?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8413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0"/>
          <p:cNvSpPr>
            <a:spLocks noGrp="1" noChangeArrowheads="1"/>
          </p:cNvSpPr>
          <p:nvPr>
            <p:ph type="ctrTitle"/>
          </p:nvPr>
        </p:nvSpPr>
        <p:spPr>
          <a:xfrm>
            <a:off x="323528" y="1556792"/>
            <a:ext cx="8424936" cy="1367557"/>
          </a:xfrm>
        </p:spPr>
        <p:txBody>
          <a:bodyPr/>
          <a:lstStyle/>
          <a:p>
            <a:pPr algn="l" eaLnBrk="1" hangingPunct="1"/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After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the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Election</a:t>
            </a:r>
            <a:endParaRPr lang="es-ES" altLang="en-US" sz="4000" b="1" dirty="0" smtClean="0">
              <a:solidFill>
                <a:srgbClr val="2E0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1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NCMP Scheme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 the Non-constituency Member of Parliament (NCMP) scheme, opposition candidates who are the ‘</a:t>
            </a:r>
            <a:r>
              <a:rPr lang="en-US" b="1" dirty="0" smtClean="0">
                <a:solidFill>
                  <a:srgbClr val="FF0000"/>
                </a:solidFill>
              </a:rPr>
              <a:t>best losers</a:t>
            </a:r>
            <a:r>
              <a:rPr lang="en-US" dirty="0" smtClean="0"/>
              <a:t>’ in the general election will be declared elected as NCMPs.</a:t>
            </a:r>
          </a:p>
          <a:p>
            <a:r>
              <a:rPr lang="en-SG" dirty="0" smtClean="0"/>
              <a:t>The maximum number of NCMPs is nine less the number of opposition candidates elected.</a:t>
            </a:r>
          </a:p>
          <a:p>
            <a:pPr lvl="1"/>
            <a:endParaRPr lang="en-SG" dirty="0" smtClean="0"/>
          </a:p>
          <a:p>
            <a:endParaRPr lang="en-SG" dirty="0" smtClean="0"/>
          </a:p>
          <a:p>
            <a:endParaRPr lang="en-S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342972"/>
            <a:ext cx="3879726" cy="252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5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NCMP Scheme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/>
              <a:t>Opposition candidates have priority to be declared elected according to their vote share, subject to the following rules</a:t>
            </a:r>
            <a:r>
              <a:rPr lang="en-SG" dirty="0" smtClean="0"/>
              <a:t>:</a:t>
            </a:r>
          </a:p>
          <a:p>
            <a:pPr lvl="1"/>
            <a:r>
              <a:rPr lang="en-US" dirty="0" smtClean="0"/>
              <a:t>Each candidate must poll at least 15% of the votes in the constituency.</a:t>
            </a:r>
            <a:endParaRPr lang="en-SG" dirty="0" smtClean="0"/>
          </a:p>
          <a:p>
            <a:pPr lvl="1"/>
            <a:r>
              <a:rPr lang="en-US" dirty="0" smtClean="0"/>
              <a:t>No more than one candidate from each SMC, and no more than two candidates from each GRC, can be declared elected.</a:t>
            </a:r>
          </a:p>
          <a:p>
            <a:r>
              <a:rPr lang="en-US" dirty="0" smtClean="0"/>
              <a:t>In GE2015, all the qualifying candidates are from the Workers’ Party.</a:t>
            </a:r>
            <a:endParaRPr lang="en-SG" dirty="0" smtClean="0"/>
          </a:p>
          <a:p>
            <a:pPr lvl="1"/>
            <a:endParaRPr lang="en-SG" dirty="0" smtClean="0"/>
          </a:p>
          <a:p>
            <a:endParaRPr lang="en-SG" dirty="0" smtClean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73589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NCMP Scheme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 smtClean="0"/>
              <a:t>As a result of Lee Li Lian, the best-performing unsuccessful opposition candidate, stating she will not take up an NCMP seat, there is some doubt about whether the WP can nominate someone to replace her.</a:t>
            </a:r>
          </a:p>
          <a:p>
            <a:r>
              <a:rPr lang="en-SG" dirty="0" smtClean="0"/>
              <a:t>PEA, s 53</a:t>
            </a:r>
            <a:r>
              <a:rPr lang="en-SG" dirty="0"/>
              <a:t>: </a:t>
            </a:r>
            <a:r>
              <a:rPr lang="en-SG" dirty="0" smtClean="0"/>
              <a:t>if an NCMP fails to take MP’s Oath of Allegiance at the first or second sitting of Parliament after the general election, “Parliament </a:t>
            </a:r>
            <a:r>
              <a:rPr lang="en-SG" dirty="0"/>
              <a:t>may by resolution </a:t>
            </a:r>
            <a:r>
              <a:rPr lang="en-SG" i="1" dirty="0"/>
              <a:t>declare that his seat has become vacant </a:t>
            </a:r>
            <a:r>
              <a:rPr lang="en-SG" b="1" i="1" dirty="0">
                <a:solidFill>
                  <a:srgbClr val="FF0000"/>
                </a:solidFill>
              </a:rPr>
              <a:t>and</a:t>
            </a:r>
            <a:r>
              <a:rPr lang="en-SG" i="1" dirty="0"/>
              <a:t> that it be filled by the next </a:t>
            </a:r>
            <a:r>
              <a:rPr lang="en-SG" i="1" dirty="0" smtClean="0"/>
              <a:t>succeeding</a:t>
            </a:r>
            <a:br>
              <a:rPr lang="en-SG" i="1" dirty="0" smtClean="0"/>
            </a:br>
            <a:r>
              <a:rPr lang="en-SG" i="1" dirty="0" smtClean="0"/>
              <a:t>candidate</a:t>
            </a:r>
            <a:r>
              <a:rPr lang="en-SG" dirty="0" smtClean="0"/>
              <a:t> </a:t>
            </a:r>
            <a:r>
              <a:rPr lang="en-SG" dirty="0"/>
              <a:t>at the general election in the </a:t>
            </a:r>
            <a:r>
              <a:rPr lang="en-SG" dirty="0" smtClean="0"/>
              <a:t>order</a:t>
            </a:r>
            <a:br>
              <a:rPr lang="en-SG" dirty="0" smtClean="0"/>
            </a:br>
            <a:r>
              <a:rPr lang="en-SG" dirty="0" smtClean="0"/>
              <a:t>of priority…”</a:t>
            </a:r>
          </a:p>
        </p:txBody>
      </p:sp>
    </p:spTree>
    <p:extLst>
      <p:ext uri="{BB962C8B-B14F-4D97-AF65-F5344CB8AC3E}">
        <p14:creationId xmlns:p14="http://schemas.microsoft.com/office/powerpoint/2010/main" val="302821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NCMP Scheme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Jaclyn Neo pointed out in a Singapore Public Law blog post that this could mean if Parliament declares the seat vacant, it must go on to allow the seat to be filled.</a:t>
            </a:r>
            <a:endParaRPr lang="en-SG" i="1" dirty="0" smtClean="0"/>
          </a:p>
          <a:p>
            <a:r>
              <a:rPr lang="en-SG" dirty="0" smtClean="0"/>
              <a:t>But ELD says it was advised by the Attorney-General that Parliament can declare the seat vacant and not fill it.</a:t>
            </a:r>
          </a:p>
          <a:p>
            <a:r>
              <a:rPr lang="en-US" dirty="0" smtClean="0"/>
              <a:t>Unlikely that the PAP-dominated Parliament will</a:t>
            </a:r>
            <a:br>
              <a:rPr lang="en-US" dirty="0" smtClean="0"/>
            </a:br>
            <a:r>
              <a:rPr lang="en-US" dirty="0" smtClean="0"/>
              <a:t>declare the seat vacant and yet not allow it to be filled.</a:t>
            </a:r>
            <a:endParaRPr lang="en-SG" dirty="0" smtClean="0"/>
          </a:p>
          <a:p>
            <a:endParaRPr lang="en-SG" dirty="0" smtClean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486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NCMP Scheme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the WP apply to court if the PAP actually does that?</a:t>
            </a:r>
          </a:p>
          <a:p>
            <a:r>
              <a:rPr lang="en-SG" dirty="0" smtClean="0"/>
              <a:t>If Parliament does not declare the NCMP seat vacant, can Lee Li Lian opt to take up the seat in, say, after a year or two? Nothing in the law says she is barred from doing so.</a:t>
            </a:r>
          </a:p>
          <a:p>
            <a:r>
              <a:rPr lang="en-US" dirty="0" smtClean="0"/>
              <a:t>These issues should probably be clarified.</a:t>
            </a:r>
          </a:p>
          <a:p>
            <a:r>
              <a:rPr lang="en-US" dirty="0" smtClean="0"/>
              <a:t>Or should the NCMP scheme as a whole be scrapped, as the WP has called for? Despite limitations on</a:t>
            </a:r>
            <a:br>
              <a:rPr lang="en-US" dirty="0" smtClean="0"/>
            </a:br>
            <a:r>
              <a:rPr lang="en-US" dirty="0" smtClean="0"/>
              <a:t>what NCMPs can vote on in Parliament, it</a:t>
            </a:r>
            <a:br>
              <a:rPr lang="en-US" dirty="0" smtClean="0"/>
            </a:br>
            <a:r>
              <a:rPr lang="en-US" dirty="0" smtClean="0"/>
              <a:t>gives opposition politicians exposure.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2326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sz="1800" b="1" dirty="0" smtClean="0"/>
              <a:t>Slide 4</a:t>
            </a:r>
            <a:r>
              <a:rPr lang="en-SG" sz="1800" dirty="0" smtClean="0"/>
              <a:t> (Elections Department): </a:t>
            </a:r>
            <a:r>
              <a:rPr lang="en-SG" sz="1800" dirty="0"/>
              <a:t>By Terence Ong </a:t>
            </a:r>
            <a:r>
              <a:rPr lang="en-SG" sz="1800" dirty="0" smtClean="0"/>
              <a:t>[</a:t>
            </a:r>
            <a:r>
              <a:rPr lang="en-SG" sz="1800" dirty="0"/>
              <a:t>GFDL (http://www.gnu.org/copyleft/fdl.html), CC-BY-SA-3.0 (http://creativecommons.org/licenses/by-sa/3.0/) or CC BY 2.5 (http://creativecommons.org/licenses/by/2.5)], via Wikimedia </a:t>
            </a:r>
            <a:r>
              <a:rPr lang="en-SG" sz="1800" dirty="0" smtClean="0"/>
              <a:t>Commons.</a:t>
            </a:r>
          </a:p>
          <a:p>
            <a:r>
              <a:rPr lang="en-US" sz="1800" b="1" dirty="0" smtClean="0"/>
              <a:t>Slides 5–7</a:t>
            </a:r>
            <a:r>
              <a:rPr lang="en-US" sz="1800" dirty="0" smtClean="0"/>
              <a:t> (Report of the Electoral Boundaries Review Committee, 2015): from the Elections Department website, © Government of Singapore.</a:t>
            </a:r>
          </a:p>
          <a:p>
            <a:r>
              <a:rPr lang="en-US" sz="1800" b="1" dirty="0" smtClean="0"/>
              <a:t>Slide 15</a:t>
            </a:r>
            <a:r>
              <a:rPr lang="en-US" sz="1800" dirty="0" smtClean="0"/>
              <a:t> (Lee Li Lian): from the </a:t>
            </a:r>
            <a:r>
              <a:rPr lang="en-US" sz="1800" dirty="0" err="1" smtClean="0"/>
              <a:t>AsiaOne</a:t>
            </a:r>
            <a:r>
              <a:rPr lang="en-US" sz="1800" dirty="0"/>
              <a:t> website (</a:t>
            </a:r>
            <a:r>
              <a:rPr lang="en-US" sz="1800" i="1" dirty="0"/>
              <a:t>http://</a:t>
            </a:r>
            <a:r>
              <a:rPr lang="en-US" sz="1800" i="1" dirty="0" smtClean="0"/>
              <a:t>news.asiaone.com/News/ </a:t>
            </a:r>
            <a:r>
              <a:rPr lang="en-US" sz="1800" i="1" dirty="0" err="1" smtClean="0"/>
              <a:t>Latest+News</a:t>
            </a:r>
            <a:r>
              <a:rPr lang="en-US" sz="1800" i="1" dirty="0" smtClean="0"/>
              <a:t>/Singapore/Story/A1Story20130428-418993.html</a:t>
            </a:r>
            <a:r>
              <a:rPr lang="en-US" sz="1800" dirty="0" smtClean="0"/>
              <a:t>), © 2013 Singapore Press Holdings.</a:t>
            </a:r>
            <a:endParaRPr lang="en-SG" sz="1800" b="1" dirty="0" smtClean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4888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0"/>
          <p:cNvSpPr>
            <a:spLocks noGrp="1" noChangeArrowheads="1"/>
          </p:cNvSpPr>
          <p:nvPr>
            <p:ph type="ctrTitle"/>
          </p:nvPr>
        </p:nvSpPr>
        <p:spPr>
          <a:xfrm>
            <a:off x="325850" y="1052736"/>
            <a:ext cx="8424936" cy="1367557"/>
          </a:xfrm>
        </p:spPr>
        <p:txBody>
          <a:bodyPr/>
          <a:lstStyle/>
          <a:p>
            <a:pPr algn="l" eaLnBrk="1" hangingPunct="1"/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Legal and Procedural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Issues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/>
            </a:r>
            <a:b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</a:b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arising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40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from</a:t>
            </a:r>
            <a:r>
              <a:rPr lang="es-UY" altLang="en-US" sz="40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GE2015</a:t>
            </a:r>
            <a:endParaRPr lang="es-ES" altLang="en-US" sz="4000" b="1" dirty="0" smtClean="0">
              <a:solidFill>
                <a:srgbClr val="2E0F00"/>
              </a:solidFill>
              <a:latin typeface="Calibri" panose="020F0502020204030204" pitchFamily="34" charset="0"/>
            </a:endParaRPr>
          </a:p>
        </p:txBody>
      </p:sp>
      <p:sp>
        <p:nvSpPr>
          <p:cNvPr id="2051" name="Rectangle 170"/>
          <p:cNvSpPr txBox="1">
            <a:spLocks noChangeArrowheads="1"/>
          </p:cNvSpPr>
          <p:nvPr/>
        </p:nvSpPr>
        <p:spPr bwMode="auto">
          <a:xfrm>
            <a:off x="338988" y="2276872"/>
            <a:ext cx="50251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UY" altLang="en-US" sz="24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by</a:t>
            </a:r>
            <a:r>
              <a:rPr lang="es-UY" altLang="en-US" sz="24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sz="24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Dr</a:t>
            </a:r>
            <a:r>
              <a:rPr lang="es-UY" altLang="en-US" sz="24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Jack Tsen-Ta Lee</a:t>
            </a:r>
            <a:br>
              <a:rPr lang="es-UY" altLang="en-US" sz="2400" b="1" dirty="0" smtClean="0">
                <a:solidFill>
                  <a:srgbClr val="2E0F00"/>
                </a:solidFill>
                <a:latin typeface="Calibri" panose="020F0502020204030204" pitchFamily="34" charset="0"/>
              </a:rPr>
            </a:br>
            <a:r>
              <a:rPr lang="es-UY" altLang="en-US" sz="2400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School</a:t>
            </a:r>
            <a:r>
              <a:rPr lang="es-UY" altLang="en-US" sz="2400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of Law, SMU</a:t>
            </a:r>
          </a:p>
          <a:p>
            <a:pPr eaLnBrk="1" hangingPunct="1"/>
            <a:endParaRPr lang="es-UY" altLang="en-US" sz="2400" b="1" dirty="0">
              <a:solidFill>
                <a:srgbClr val="2E0F00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s-UY" altLang="en-US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MARUAH Post-</a:t>
            </a:r>
            <a:r>
              <a:rPr lang="es-UY" altLang="en-US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election</a:t>
            </a:r>
            <a:r>
              <a:rPr lang="es-UY" altLang="en-US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</a:t>
            </a:r>
            <a:r>
              <a:rPr lang="es-UY" altLang="en-US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Forum</a:t>
            </a:r>
            <a:r>
              <a:rPr lang="es-UY" altLang="en-US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, 19 </a:t>
            </a:r>
            <a:r>
              <a:rPr lang="es-UY" altLang="en-US" b="1" dirty="0" err="1" smtClean="0">
                <a:solidFill>
                  <a:srgbClr val="2E0F00"/>
                </a:solidFill>
                <a:latin typeface="Calibri" panose="020F0502020204030204" pitchFamily="34" charset="0"/>
              </a:rPr>
              <a:t>September</a:t>
            </a:r>
            <a:r>
              <a:rPr lang="es-UY" altLang="en-US" b="1" dirty="0" smtClean="0">
                <a:solidFill>
                  <a:srgbClr val="2E0F00"/>
                </a:solidFill>
                <a:latin typeface="Calibri" panose="020F0502020204030204" pitchFamily="34" charset="0"/>
              </a:rPr>
              <a:t> 2015</a:t>
            </a:r>
            <a:endParaRPr lang="es-ES" altLang="en-US" b="1" dirty="0">
              <a:solidFill>
                <a:srgbClr val="2E0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07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967</Words>
  <Application>Microsoft Office PowerPoint</Application>
  <PresentationFormat>On-screen Show (4:3)</PresentationFormat>
  <Paragraphs>80</Paragraphs>
  <Slides>21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Diseño predeterminado</vt:lpstr>
      <vt:lpstr>Legal and Procedural Issues arising from GE2015</vt:lpstr>
      <vt:lpstr>Outline</vt:lpstr>
      <vt:lpstr>Before the Writ of Election</vt:lpstr>
      <vt:lpstr>Elections Department’s Position</vt:lpstr>
      <vt:lpstr>Electoral Boundaries</vt:lpstr>
      <vt:lpstr>Electoral Boundaries</vt:lpstr>
      <vt:lpstr>Electoral Boundaries</vt:lpstr>
      <vt:lpstr>Electoral Boundaries</vt:lpstr>
      <vt:lpstr>During the Campaign Period</vt:lpstr>
      <vt:lpstr>Online Engagement</vt:lpstr>
      <vt:lpstr>Online Engagement</vt:lpstr>
      <vt:lpstr>Online Engagement</vt:lpstr>
      <vt:lpstr>Online Engagement</vt:lpstr>
      <vt:lpstr>After the Election</vt:lpstr>
      <vt:lpstr>The NCMP Scheme</vt:lpstr>
      <vt:lpstr>The NCMP Scheme</vt:lpstr>
      <vt:lpstr>The NCMP Scheme</vt:lpstr>
      <vt:lpstr>The NCMP Scheme</vt:lpstr>
      <vt:lpstr>The NCMP Scheme</vt:lpstr>
      <vt:lpstr>Acknowledgements</vt:lpstr>
      <vt:lpstr>Legal and Procedural Issues arising from GE2015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2015-09-23T13:45:33Z</dcterms:created>
  <dcterms:modified xsi:type="dcterms:W3CDTF">2015-09-23T13:45:42Z</dcterms:modified>
</cp:coreProperties>
</file>