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1"/>
  </p:notesMasterIdLst>
  <p:sldIdLst>
    <p:sldId id="256" r:id="rId2"/>
    <p:sldId id="313" r:id="rId3"/>
    <p:sldId id="320" r:id="rId4"/>
    <p:sldId id="322" r:id="rId5"/>
    <p:sldId id="292" r:id="rId6"/>
    <p:sldId id="324" r:id="rId7"/>
    <p:sldId id="328" r:id="rId8"/>
    <p:sldId id="330" r:id="rId9"/>
    <p:sldId id="36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5" autoAdjust="0"/>
    <p:restoredTop sz="94660"/>
  </p:normalViewPr>
  <p:slideViewPr>
    <p:cSldViewPr>
      <p:cViewPr varScale="1">
        <p:scale>
          <a:sx n="79" d="100"/>
          <a:sy n="79" d="100"/>
        </p:scale>
        <p:origin x="1025" y="5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AE820-E1B0-4B2A-B5C4-AC6DA59D6355}" type="datetimeFigureOut">
              <a:rPr lang="en-GB" smtClean="0"/>
              <a:t>23/09/2015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55795C-5F73-4995-8FD7-1CC927CA1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2445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65C7-4974-4B87-9206-909EBE6DB750}" type="datetime1">
              <a:rPr lang="en-GB" smtClean="0"/>
              <a:t>23/09/2015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898AF-ED98-4BA3-BDB7-DCA38BEB57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6373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0CF25-F553-458D-ABA0-C044E7CD2954}" type="datetime1">
              <a:rPr lang="en-GB" smtClean="0"/>
              <a:t>23/09/2015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898AF-ED98-4BA3-BDB7-DCA38BEB57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678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EC64-6CD8-415D-AAB1-978E65D76E39}" type="datetime1">
              <a:rPr lang="en-GB" smtClean="0"/>
              <a:t>23/09/2015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898AF-ED98-4BA3-BDB7-DCA38BEB57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668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53FC-91F7-4DEA-9C41-40BFF7E467AC}" type="datetime1">
              <a:rPr lang="en-GB" smtClean="0"/>
              <a:t>23/09/2015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898AF-ED98-4BA3-BDB7-DCA38BEB57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085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B87EC-C5D5-4467-BF79-BD23401CA167}" type="datetime1">
              <a:rPr lang="en-GB" smtClean="0"/>
              <a:t>23/09/2015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898AF-ED98-4BA3-BDB7-DCA38BEB57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851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F8D40-2778-4FA7-ABF7-AD6139E70077}" type="datetime1">
              <a:rPr lang="en-GB" smtClean="0"/>
              <a:t>23/09/2015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898AF-ED98-4BA3-BDB7-DCA38BEB57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681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AD39-5BC3-4BFF-8BFC-BF2B885597CF}" type="datetime1">
              <a:rPr lang="en-GB" smtClean="0"/>
              <a:t>23/09/2015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898AF-ED98-4BA3-BDB7-DCA38BEB57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2317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3FCD9-5059-4140-864F-7AD89A8E87D6}" type="datetime1">
              <a:rPr lang="en-GB" smtClean="0"/>
              <a:t>23/09/2015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898AF-ED98-4BA3-BDB7-DCA38BEB57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506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E51C9-202C-4520-8238-49FE3A6EC39D}" type="datetime1">
              <a:rPr lang="en-GB" smtClean="0"/>
              <a:t>23/09/2015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898AF-ED98-4BA3-BDB7-DCA38BEB57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37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03975-584B-4AB9-89E3-B6DC11614C22}" type="datetime1">
              <a:rPr lang="en-GB" smtClean="0"/>
              <a:t>23/09/2015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898AF-ED98-4BA3-BDB7-DCA38BEB57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175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1F343-8ACD-4930-97FC-91A239BE5EE7}" type="datetime1">
              <a:rPr lang="en-GB" smtClean="0"/>
              <a:t>23/09/2015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898AF-ED98-4BA3-BDB7-DCA38BEB57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5574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DA625-7F7C-43BB-80D8-AE444B53A048}" type="datetime1">
              <a:rPr lang="en-GB" smtClean="0"/>
              <a:t>23/09/2015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2898AF-ED98-4BA3-BDB7-DCA38BEB57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340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acebook.com/DerekdaCunha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828800"/>
            <a:ext cx="7772400" cy="2079625"/>
          </a:xfrm>
        </p:spPr>
        <p:txBody>
          <a:bodyPr>
            <a:noAutofit/>
          </a:bodyPr>
          <a:lstStyle/>
          <a:p>
            <a:r>
              <a:rPr lang="en-US" sz="4800" b="1" dirty="0" err="1" smtClean="0">
                <a:solidFill>
                  <a:srgbClr val="0070C0"/>
                </a:solidFill>
              </a:rPr>
              <a:t>Maruah</a:t>
            </a:r>
            <a:r>
              <a:rPr lang="en-US" sz="4800" b="1" dirty="0" smtClean="0">
                <a:solidFill>
                  <a:srgbClr val="0070C0"/>
                </a:solidFill>
              </a:rPr>
              <a:t> </a:t>
            </a:r>
            <a:br>
              <a:rPr lang="en-US" sz="4800" b="1" dirty="0" smtClean="0">
                <a:solidFill>
                  <a:srgbClr val="0070C0"/>
                </a:solidFill>
              </a:rPr>
            </a:br>
            <a:r>
              <a:rPr lang="en-US" sz="4800" b="1" dirty="0" smtClean="0">
                <a:solidFill>
                  <a:srgbClr val="0070C0"/>
                </a:solidFill>
              </a:rPr>
              <a:t>Post-Elections  Forum</a:t>
            </a:r>
            <a:br>
              <a:rPr lang="en-US" sz="4800" b="1" dirty="0" smtClean="0">
                <a:solidFill>
                  <a:srgbClr val="0070C0"/>
                </a:solidFill>
              </a:rPr>
            </a:br>
            <a:r>
              <a:rPr lang="en-US" sz="3600" b="1" dirty="0" smtClean="0">
                <a:solidFill>
                  <a:srgbClr val="0070C0"/>
                </a:solidFill>
              </a:rPr>
              <a:t>19 Sep 2015</a:t>
            </a:r>
            <a:endParaRPr lang="en-GB" sz="3600" b="1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b="1" dirty="0" smtClean="0">
              <a:solidFill>
                <a:srgbClr val="0070C0"/>
              </a:solidFill>
            </a:endParaRPr>
          </a:p>
          <a:p>
            <a:r>
              <a:rPr lang="en-US" sz="4400" b="1" dirty="0" smtClean="0">
                <a:solidFill>
                  <a:srgbClr val="0070C0"/>
                </a:solidFill>
              </a:rPr>
              <a:t>by </a:t>
            </a:r>
          </a:p>
          <a:p>
            <a:r>
              <a:rPr lang="en-US" sz="4400" b="1" dirty="0" err="1" smtClean="0">
                <a:solidFill>
                  <a:srgbClr val="0070C0"/>
                </a:solidFill>
              </a:rPr>
              <a:t>Dr</a:t>
            </a:r>
            <a:r>
              <a:rPr lang="en-US" sz="4400" b="1" dirty="0" smtClean="0">
                <a:solidFill>
                  <a:srgbClr val="0070C0"/>
                </a:solidFill>
              </a:rPr>
              <a:t> Derek da Cunha</a:t>
            </a:r>
            <a:endParaRPr lang="en-GB" sz="4400" b="1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898AF-ED98-4BA3-BDB7-DCA38BEB57D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531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304800"/>
            <a:ext cx="769620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u="sng" dirty="0" smtClean="0">
              <a:solidFill>
                <a:srgbClr val="0070C0"/>
              </a:solidFill>
            </a:endParaRPr>
          </a:p>
          <a:p>
            <a:pPr marL="742950" indent="-742950">
              <a:buAutoNum type="arabicPeriod"/>
            </a:pPr>
            <a:r>
              <a:rPr lang="en-US" sz="4200" b="1" dirty="0" smtClean="0">
                <a:solidFill>
                  <a:srgbClr val="0070C0"/>
                </a:solidFill>
              </a:rPr>
              <a:t>Singapore is a socially &amp;  politically conservative society</a:t>
            </a:r>
          </a:p>
          <a:p>
            <a:pPr marL="742950" indent="-742950">
              <a:buAutoNum type="arabicPeriod"/>
            </a:pPr>
            <a:r>
              <a:rPr lang="en-US" sz="4200" b="1" dirty="0" smtClean="0">
                <a:solidFill>
                  <a:srgbClr val="0070C0"/>
                </a:solidFill>
              </a:rPr>
              <a:t>Massive logistical challenges</a:t>
            </a:r>
          </a:p>
          <a:p>
            <a:pPr marL="742950" indent="-742950">
              <a:buAutoNum type="arabicPeriod"/>
            </a:pPr>
            <a:r>
              <a:rPr lang="en-US" sz="4200" b="1" dirty="0" smtClean="0">
                <a:solidFill>
                  <a:srgbClr val="0070C0"/>
                </a:solidFill>
              </a:rPr>
              <a:t>Mandatory voting</a:t>
            </a:r>
          </a:p>
          <a:p>
            <a:pPr marL="742950" indent="-742950">
              <a:buAutoNum type="arabicPeriod"/>
            </a:pPr>
            <a:r>
              <a:rPr lang="en-US" sz="4200" b="1" dirty="0" smtClean="0">
                <a:solidFill>
                  <a:srgbClr val="0070C0"/>
                </a:solidFill>
              </a:rPr>
              <a:t>New media has zero impact in moving the vote against PAP</a:t>
            </a:r>
          </a:p>
          <a:p>
            <a:pPr marL="742950" indent="-742950">
              <a:buAutoNum type="arabicPeriod"/>
            </a:pPr>
            <a:r>
              <a:rPr lang="en-US" sz="4200" b="1" dirty="0" smtClean="0">
                <a:solidFill>
                  <a:srgbClr val="0070C0"/>
                </a:solidFill>
              </a:rPr>
              <a:t>Ballot paper design and voter psychology</a:t>
            </a:r>
            <a:endParaRPr lang="en-US" sz="4200" b="1" dirty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898AF-ED98-4BA3-BDB7-DCA38BEB57DD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735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898AF-ED98-4BA3-BDB7-DCA38BEB57DD}" type="slidenum">
              <a:rPr lang="en-GB" smtClean="0"/>
              <a:t>3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838200" y="457200"/>
            <a:ext cx="75438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4200" b="1" dirty="0" smtClean="0">
                <a:solidFill>
                  <a:srgbClr val="0070C0"/>
                </a:solidFill>
              </a:rPr>
              <a:t>Low vote for SPP’s Jeannette</a:t>
            </a:r>
          </a:p>
          <a:p>
            <a:pPr marL="742950" indent="-742950">
              <a:buAutoNum type="arabicPeriod"/>
            </a:pPr>
            <a:r>
              <a:rPr lang="en-US" sz="4200" b="1" dirty="0" smtClean="0">
                <a:solidFill>
                  <a:srgbClr val="0070C0"/>
                </a:solidFill>
              </a:rPr>
              <a:t>SDP’s Holland-Bukit </a:t>
            </a:r>
            <a:r>
              <a:rPr lang="en-US" sz="4200" b="1" dirty="0" err="1" smtClean="0">
                <a:solidFill>
                  <a:srgbClr val="0070C0"/>
                </a:solidFill>
              </a:rPr>
              <a:t>Timah</a:t>
            </a:r>
            <a:r>
              <a:rPr lang="en-US" sz="4200" b="1" dirty="0" smtClean="0">
                <a:solidFill>
                  <a:srgbClr val="0070C0"/>
                </a:solidFill>
              </a:rPr>
              <a:t> team failed to surmount 40%</a:t>
            </a:r>
          </a:p>
          <a:p>
            <a:pPr marL="742950" indent="-742950">
              <a:buAutoNum type="arabicPeriod"/>
            </a:pPr>
            <a:r>
              <a:rPr lang="en-US" sz="4200" b="1" dirty="0" smtClean="0">
                <a:solidFill>
                  <a:srgbClr val="0070C0"/>
                </a:solidFill>
              </a:rPr>
              <a:t>Contest in </a:t>
            </a:r>
            <a:r>
              <a:rPr lang="en-US" sz="4200" b="1" dirty="0" err="1" smtClean="0">
                <a:solidFill>
                  <a:srgbClr val="0070C0"/>
                </a:solidFill>
              </a:rPr>
              <a:t>Senglang</a:t>
            </a:r>
            <a:r>
              <a:rPr lang="en-US" sz="4200" b="1" dirty="0" smtClean="0">
                <a:solidFill>
                  <a:srgbClr val="0070C0"/>
                </a:solidFill>
              </a:rPr>
              <a:t> West was not competitive</a:t>
            </a:r>
          </a:p>
          <a:p>
            <a:pPr marL="742950" indent="-742950">
              <a:buAutoNum type="arabicPeriod"/>
            </a:pPr>
            <a:r>
              <a:rPr lang="en-US" sz="4200" b="1" dirty="0" smtClean="0">
                <a:solidFill>
                  <a:srgbClr val="0070C0"/>
                </a:solidFill>
              </a:rPr>
              <a:t>East Coast GRC was not competitive despite WP’s fine tactical battle</a:t>
            </a:r>
          </a:p>
          <a:p>
            <a:pPr marL="742950" indent="-742950">
              <a:buAutoNum type="arabicPeriod"/>
            </a:pPr>
            <a:endParaRPr lang="en-GB" sz="4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97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304800"/>
            <a:ext cx="76962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u="sng" dirty="0" smtClean="0">
              <a:solidFill>
                <a:srgbClr val="0070C0"/>
              </a:solidFill>
            </a:endParaRPr>
          </a:p>
          <a:p>
            <a:pPr marL="742950" indent="-742950">
              <a:buAutoNum type="arabicPeriod"/>
            </a:pPr>
            <a:r>
              <a:rPr lang="en-US" sz="5400" b="1" dirty="0" err="1" smtClean="0">
                <a:solidFill>
                  <a:srgbClr val="0070C0"/>
                </a:solidFill>
              </a:rPr>
              <a:t>naturalised</a:t>
            </a:r>
            <a:r>
              <a:rPr lang="en-US" sz="5400" b="1" dirty="0" smtClean="0">
                <a:solidFill>
                  <a:srgbClr val="0070C0"/>
                </a:solidFill>
              </a:rPr>
              <a:t> citizens claim</a:t>
            </a:r>
          </a:p>
          <a:p>
            <a:pPr marL="742950" indent="-742950">
              <a:buAutoNum type="arabicPeriod"/>
            </a:pPr>
            <a:endParaRPr lang="en-US" sz="5400" dirty="0" smtClean="0">
              <a:solidFill>
                <a:srgbClr val="0070C0"/>
              </a:solidFill>
            </a:endParaRPr>
          </a:p>
          <a:p>
            <a:pPr marL="742950" indent="-742950">
              <a:buAutoNum type="arabicPeriod"/>
            </a:pPr>
            <a:r>
              <a:rPr lang="en-US" sz="5400" b="1" dirty="0" smtClean="0">
                <a:solidFill>
                  <a:srgbClr val="0070C0"/>
                </a:solidFill>
              </a:rPr>
              <a:t>“brainwashing” claim</a:t>
            </a:r>
          </a:p>
          <a:p>
            <a:pPr marL="742950" indent="-742950">
              <a:buAutoNum type="arabicPeriod"/>
            </a:pPr>
            <a:endParaRPr lang="en-US" sz="5400" b="1" dirty="0" smtClean="0">
              <a:solidFill>
                <a:srgbClr val="0070C0"/>
              </a:solidFill>
            </a:endParaRPr>
          </a:p>
          <a:p>
            <a:pPr marL="742950" indent="-742950">
              <a:buAutoNum type="arabicPeriod"/>
            </a:pPr>
            <a:r>
              <a:rPr lang="en-US" sz="5400" b="1" dirty="0" smtClean="0">
                <a:solidFill>
                  <a:srgbClr val="0070C0"/>
                </a:solidFill>
              </a:rPr>
              <a:t>conspiracy theory</a:t>
            </a:r>
            <a:endParaRPr lang="en-US" sz="5400" b="1" dirty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898AF-ED98-4BA3-BDB7-DCA38BEB57D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01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898AF-ED98-4BA3-BDB7-DCA38BEB57DD}" type="slidenum">
              <a:rPr lang="en-GB" smtClean="0"/>
              <a:t>5</a:t>
            </a:fld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60927"/>
            <a:ext cx="6477000" cy="661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91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371600"/>
            <a:ext cx="83058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5000" b="1" dirty="0" smtClean="0">
                <a:solidFill>
                  <a:srgbClr val="0070C0"/>
                </a:solidFill>
              </a:rPr>
              <a:t>“… a </a:t>
            </a:r>
            <a:r>
              <a:rPr lang="en-SG" sz="5000" b="1" dirty="0">
                <a:solidFill>
                  <a:srgbClr val="0070C0"/>
                </a:solidFill>
              </a:rPr>
              <a:t>majority of Singaporeans feel that they are beneficiaries of the current economic, social and political set-up</a:t>
            </a:r>
            <a:r>
              <a:rPr lang="en-SG" sz="5000" b="1" dirty="0" smtClean="0">
                <a:solidFill>
                  <a:srgbClr val="0070C0"/>
                </a:solidFill>
              </a:rPr>
              <a:t>.” </a:t>
            </a:r>
          </a:p>
          <a:p>
            <a:endParaRPr lang="en-SG" sz="3600" b="1" dirty="0">
              <a:solidFill>
                <a:srgbClr val="0070C0"/>
              </a:solidFill>
            </a:endParaRPr>
          </a:p>
          <a:p>
            <a:pPr algn="r"/>
            <a:r>
              <a:rPr lang="en-SG" sz="4800" b="1" dirty="0" smtClean="0">
                <a:solidFill>
                  <a:srgbClr val="0070C0"/>
                </a:solidFill>
              </a:rPr>
              <a:t>-- FB Note July 19, 2015</a:t>
            </a:r>
            <a:r>
              <a:rPr lang="en-SG" sz="5000" b="1" dirty="0">
                <a:solidFill>
                  <a:srgbClr val="0070C0"/>
                </a:solidFill>
              </a:rPr>
              <a:t> </a:t>
            </a:r>
            <a:endParaRPr lang="en-US" sz="5000" b="1" dirty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898AF-ED98-4BA3-BDB7-DCA38BEB57D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592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609600"/>
            <a:ext cx="7772400" cy="632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5400" b="1" dirty="0" err="1">
                <a:solidFill>
                  <a:srgbClr val="0070C0"/>
                </a:solidFill>
              </a:rPr>
              <a:t>naturalised</a:t>
            </a:r>
            <a:r>
              <a:rPr lang="en-US" sz="5400" b="1" dirty="0">
                <a:solidFill>
                  <a:srgbClr val="0070C0"/>
                </a:solidFill>
              </a:rPr>
              <a:t> citizens claim</a:t>
            </a:r>
          </a:p>
          <a:p>
            <a:pPr marL="742950" indent="-742950">
              <a:buAutoNum type="arabicPeriod"/>
            </a:pPr>
            <a:endParaRPr lang="en-US" sz="5400" dirty="0">
              <a:solidFill>
                <a:srgbClr val="0070C0"/>
              </a:solidFill>
            </a:endParaRPr>
          </a:p>
          <a:p>
            <a:pPr marL="742950" indent="-742950">
              <a:buAutoNum type="arabicPeriod"/>
            </a:pPr>
            <a:r>
              <a:rPr lang="en-US" sz="5400" b="1" dirty="0">
                <a:solidFill>
                  <a:srgbClr val="0070C0"/>
                </a:solidFill>
              </a:rPr>
              <a:t>“brainwashing” claim</a:t>
            </a:r>
          </a:p>
          <a:p>
            <a:pPr marL="742950" indent="-742950">
              <a:buAutoNum type="arabicPeriod"/>
            </a:pPr>
            <a:endParaRPr lang="en-US" sz="5400" b="1" dirty="0">
              <a:solidFill>
                <a:srgbClr val="0070C0"/>
              </a:solidFill>
            </a:endParaRPr>
          </a:p>
          <a:p>
            <a:pPr marL="742950" indent="-742950">
              <a:buAutoNum type="arabicPeriod"/>
            </a:pPr>
            <a:r>
              <a:rPr lang="en-US" sz="5400" b="1" dirty="0">
                <a:solidFill>
                  <a:srgbClr val="0070C0"/>
                </a:solidFill>
              </a:rPr>
              <a:t>conspiracy theory</a:t>
            </a:r>
          </a:p>
          <a:p>
            <a:pPr algn="ctr">
              <a:lnSpc>
                <a:spcPct val="150000"/>
              </a:lnSpc>
            </a:pPr>
            <a:endParaRPr lang="en-GB" sz="5400" b="1" dirty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898AF-ED98-4BA3-BDB7-DCA38BEB57D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44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609600"/>
            <a:ext cx="7239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AutoNum type="arabicPeriod"/>
            </a:pPr>
            <a:r>
              <a:rPr lang="en-GB" sz="4800" b="1" dirty="0" smtClean="0">
                <a:solidFill>
                  <a:srgbClr val="0070C0"/>
                </a:solidFill>
              </a:rPr>
              <a:t>All GRCs should be 4 member</a:t>
            </a:r>
          </a:p>
          <a:p>
            <a:pPr marL="914400" indent="-914400">
              <a:buAutoNum type="arabicPeriod"/>
            </a:pPr>
            <a:r>
              <a:rPr lang="en-GB" sz="4800" b="1" dirty="0" smtClean="0">
                <a:solidFill>
                  <a:srgbClr val="0070C0"/>
                </a:solidFill>
              </a:rPr>
              <a:t>EBRC should publish its report no less than 4 </a:t>
            </a:r>
            <a:r>
              <a:rPr lang="en-GB" sz="4800" b="1" dirty="0" err="1" smtClean="0">
                <a:solidFill>
                  <a:srgbClr val="0070C0"/>
                </a:solidFill>
              </a:rPr>
              <a:t>mths</a:t>
            </a:r>
            <a:r>
              <a:rPr lang="en-GB" sz="4800" b="1" dirty="0" smtClean="0">
                <a:solidFill>
                  <a:srgbClr val="0070C0"/>
                </a:solidFill>
              </a:rPr>
              <a:t> before Polling Day</a:t>
            </a:r>
          </a:p>
          <a:p>
            <a:pPr marL="914400" indent="-914400">
              <a:buAutoNum type="arabicPeriod"/>
            </a:pPr>
            <a:r>
              <a:rPr lang="en-GB" sz="4800" b="1" dirty="0" smtClean="0">
                <a:solidFill>
                  <a:srgbClr val="0070C0"/>
                </a:solidFill>
              </a:rPr>
              <a:t>No piecemeal changes to the elections process</a:t>
            </a:r>
            <a:endParaRPr lang="en-GB" sz="4800" b="1" dirty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898AF-ED98-4BA3-BDB7-DCA38BEB57D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368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898AF-ED98-4BA3-BDB7-DCA38BEB57DD}" type="slidenum">
              <a:rPr lang="en-GB" smtClean="0"/>
              <a:t>9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228600" y="1600200"/>
            <a:ext cx="86868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70C0"/>
                </a:solidFill>
              </a:rPr>
              <a:t>The END</a:t>
            </a:r>
          </a:p>
          <a:p>
            <a:pPr algn="ctr"/>
            <a:endParaRPr lang="en-US" sz="4000" b="1" dirty="0" smtClean="0">
              <a:solidFill>
                <a:srgbClr val="0070C0"/>
              </a:solidFill>
            </a:endParaRPr>
          </a:p>
          <a:p>
            <a:pPr algn="ctr"/>
            <a:endParaRPr lang="en-US" sz="3600" b="1" dirty="0">
              <a:solidFill>
                <a:srgbClr val="0070C0"/>
              </a:solidFill>
            </a:endParaRPr>
          </a:p>
          <a:p>
            <a:pPr algn="ctr"/>
            <a:r>
              <a:rPr lang="en-GB" sz="3600" dirty="0">
                <a:hlinkClick r:id="rId2"/>
              </a:rPr>
              <a:t>http://</a:t>
            </a:r>
            <a:r>
              <a:rPr lang="en-GB" sz="3600" dirty="0" smtClean="0">
                <a:hlinkClick r:id="rId2"/>
              </a:rPr>
              <a:t>www.facebook.com/DerekdaCunha</a:t>
            </a:r>
            <a:endParaRPr lang="en-GB" sz="3600" dirty="0" smtClean="0"/>
          </a:p>
          <a:p>
            <a:pPr algn="ctr"/>
            <a:endParaRPr lang="en-US" sz="3200" b="1" dirty="0">
              <a:solidFill>
                <a:srgbClr val="0070C0"/>
              </a:solidFill>
            </a:endParaRPr>
          </a:p>
          <a:p>
            <a:pPr algn="ctr"/>
            <a:endParaRPr lang="en-GB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6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0</TotalTime>
  <Words>133</Words>
  <Application>Microsoft Office PowerPoint</Application>
  <PresentationFormat>On-screen Show (4:3)</PresentationFormat>
  <Paragraphs>44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Maruah  Post-Elections  Forum 19 Sep 2015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2015-09-23T13:42:27Z</dcterms:created>
  <dcterms:modified xsi:type="dcterms:W3CDTF">2015-09-23T13:42:32Z</dcterms:modified>
</cp:coreProperties>
</file>