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83" r:id="rId2"/>
    <p:sldId id="28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3" r:id="rId12"/>
    <p:sldId id="265" r:id="rId13"/>
    <p:sldId id="266" r:id="rId14"/>
    <p:sldId id="267" r:id="rId15"/>
    <p:sldId id="285" r:id="rId16"/>
    <p:sldId id="286" r:id="rId17"/>
    <p:sldId id="268" r:id="rId18"/>
    <p:sldId id="28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7" r:id="rId27"/>
    <p:sldId id="278" r:id="rId28"/>
    <p:sldId id="279" r:id="rId29"/>
    <p:sldId id="280" r:id="rId30"/>
    <p:sldId id="281" r:id="rId31"/>
    <p:sldId id="282" r:id="rId3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407" y="3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4A06-50CE-4CD8-A115-A58EAA24BD15}" type="datetimeFigureOut">
              <a:rPr lang="en-SG" smtClean="0"/>
              <a:t>23/9/2015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A6FD-4ABC-49C4-A0B2-E1D2E73A1B2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66104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4A06-50CE-4CD8-A115-A58EAA24BD15}" type="datetimeFigureOut">
              <a:rPr lang="en-SG" smtClean="0"/>
              <a:t>23/9/2015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A6FD-4ABC-49C4-A0B2-E1D2E73A1B2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24112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4A06-50CE-4CD8-A115-A58EAA24BD15}" type="datetimeFigureOut">
              <a:rPr lang="en-SG" smtClean="0"/>
              <a:t>23/9/2015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A6FD-4ABC-49C4-A0B2-E1D2E73A1B2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68099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4A06-50CE-4CD8-A115-A58EAA24BD15}" type="datetimeFigureOut">
              <a:rPr lang="en-SG" smtClean="0"/>
              <a:t>23/9/2015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A6FD-4ABC-49C4-A0B2-E1D2E73A1B2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14900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4A06-50CE-4CD8-A115-A58EAA24BD15}" type="datetimeFigureOut">
              <a:rPr lang="en-SG" smtClean="0"/>
              <a:t>23/9/2015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A6FD-4ABC-49C4-A0B2-E1D2E73A1B2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50405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4A06-50CE-4CD8-A115-A58EAA24BD15}" type="datetimeFigureOut">
              <a:rPr lang="en-SG" smtClean="0"/>
              <a:t>23/9/2015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A6FD-4ABC-49C4-A0B2-E1D2E73A1B2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47416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4A06-50CE-4CD8-A115-A58EAA24BD15}" type="datetimeFigureOut">
              <a:rPr lang="en-SG" smtClean="0"/>
              <a:t>23/9/2015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A6FD-4ABC-49C4-A0B2-E1D2E73A1B2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62570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4A06-50CE-4CD8-A115-A58EAA24BD15}" type="datetimeFigureOut">
              <a:rPr lang="en-SG" smtClean="0"/>
              <a:t>23/9/2015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A6FD-4ABC-49C4-A0B2-E1D2E73A1B2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95969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4A06-50CE-4CD8-A115-A58EAA24BD15}" type="datetimeFigureOut">
              <a:rPr lang="en-SG" smtClean="0"/>
              <a:t>23/9/2015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A6FD-4ABC-49C4-A0B2-E1D2E73A1B2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85808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4A06-50CE-4CD8-A115-A58EAA24BD15}" type="datetimeFigureOut">
              <a:rPr lang="en-SG" smtClean="0"/>
              <a:t>23/9/2015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A6FD-4ABC-49C4-A0B2-E1D2E73A1B2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8875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4A06-50CE-4CD8-A115-A58EAA24BD15}" type="datetimeFigureOut">
              <a:rPr lang="en-SG" smtClean="0"/>
              <a:t>23/9/2015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FA6FD-4ABC-49C4-A0B2-E1D2E73A1B2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30696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64A06-50CE-4CD8-A115-A58EAA24BD15}" type="datetimeFigureOut">
              <a:rPr lang="en-SG" smtClean="0"/>
              <a:t>23/9/2015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FA6FD-4ABC-49C4-A0B2-E1D2E73A1B2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76026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108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083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627534"/>
            <a:ext cx="7704856" cy="85725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I’ve been asked to touch on:</a:t>
            </a:r>
            <a:endParaRPr lang="en-SG" sz="36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83768" y="1635645"/>
            <a:ext cx="5904656" cy="295897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Campaign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Results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What now/next?</a:t>
            </a:r>
            <a:endParaRPr lang="en-S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64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83518"/>
            <a:ext cx="7772400" cy="1021556"/>
          </a:xfrm>
        </p:spPr>
        <p:txBody>
          <a:bodyPr>
            <a:normAutofit/>
          </a:bodyPr>
          <a:lstStyle/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% vote-share change*</a:t>
            </a:r>
            <a:endParaRPr lang="en-SG" sz="28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555776" y="987574"/>
            <a:ext cx="6442992" cy="693092"/>
          </a:xfrm>
        </p:spPr>
        <p:txBody>
          <a:bodyPr>
            <a:normAutofit/>
          </a:bodyPr>
          <a:lstStyle/>
          <a:p>
            <a:pPr algn="r"/>
            <a:r>
              <a:rPr lang="en-US" sz="1800" dirty="0" smtClean="0">
                <a:solidFill>
                  <a:schemeClr val="bg1"/>
                </a:solidFill>
              </a:rPr>
              <a:t>*In the case of opposition parties, comparison restricted to same (or nearly same) constituencies contested in 2011 and 2015.</a:t>
            </a:r>
            <a:endParaRPr lang="en-SG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89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825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83518"/>
            <a:ext cx="7772400" cy="1021556"/>
          </a:xfrm>
        </p:spPr>
        <p:txBody>
          <a:bodyPr>
            <a:normAutofit/>
          </a:bodyPr>
          <a:lstStyle/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Change in absolute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number of votes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61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3-WAY CONTESTS</a:t>
            </a:r>
            <a:endParaRPr lang="en-SG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Disaster for the weaker opposition party;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Similarly seen in 2011 and 2013 Punggol East elections.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8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PARTY BRAND: A BIG ASSET</a:t>
            </a:r>
            <a:endParaRPr lang="en-SG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Need to create distinct and substantive values for the brand;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Don’t be afraid to </a:t>
            </a:r>
            <a:r>
              <a:rPr lang="en-US" sz="2800" dirty="0" err="1" smtClean="0">
                <a:solidFill>
                  <a:schemeClr val="bg1"/>
                </a:solidFill>
              </a:rPr>
              <a:t>criticise</a:t>
            </a:r>
            <a:r>
              <a:rPr lang="en-US" sz="2800" dirty="0" smtClean="0">
                <a:solidFill>
                  <a:schemeClr val="bg1"/>
                </a:solidFill>
              </a:rPr>
              <a:t> other opposition parties;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No horse-trading, no coalition.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20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71550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en-US" sz="2800" i="1" dirty="0" smtClean="0">
                <a:solidFill>
                  <a:srgbClr val="FFC000"/>
                </a:solidFill>
              </a:rPr>
              <a:t>Why not coalition when </a:t>
            </a:r>
            <a:r>
              <a:rPr lang="en-US" sz="2800" i="1" dirty="0" err="1" smtClean="0">
                <a:solidFill>
                  <a:srgbClr val="FFC000"/>
                </a:solidFill>
              </a:rPr>
              <a:t>Pakatan</a:t>
            </a:r>
            <a:r>
              <a:rPr lang="en-US" sz="2800" i="1" dirty="0" smtClean="0">
                <a:solidFill>
                  <a:srgbClr val="FFC000"/>
                </a:solidFill>
              </a:rPr>
              <a:t> Rakyat successful in Malaysia?</a:t>
            </a:r>
            <a:endParaRPr lang="en-SG" sz="2800" i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7694"/>
            <a:ext cx="8229600" cy="252692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Enough Malaysians want an alternative </a:t>
            </a:r>
            <a:r>
              <a:rPr lang="en-US" sz="2800" dirty="0" err="1" smtClean="0">
                <a:solidFill>
                  <a:schemeClr val="bg1"/>
                </a:solidFill>
              </a:rPr>
              <a:t>govt</a:t>
            </a:r>
            <a:r>
              <a:rPr lang="en-US" sz="2800" dirty="0" smtClean="0">
                <a:solidFill>
                  <a:schemeClr val="bg1"/>
                </a:solidFill>
              </a:rPr>
              <a:t> – coalition helps satisfy that desire;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Majority Singaporeans afraid of losing PAP </a:t>
            </a:r>
            <a:r>
              <a:rPr lang="en-US" sz="2800" dirty="0" err="1" smtClean="0">
                <a:solidFill>
                  <a:schemeClr val="bg1"/>
                </a:solidFill>
              </a:rPr>
              <a:t>govt</a:t>
            </a:r>
            <a:r>
              <a:rPr lang="en-US" sz="2800" dirty="0" smtClean="0">
                <a:solidFill>
                  <a:schemeClr val="bg1"/>
                </a:solidFill>
              </a:rPr>
              <a:t> – coalition increases that fear.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97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42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ANTI-IMMIGRATION CRIES</a:t>
            </a:r>
            <a:endParaRPr lang="en-SG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Immigration has winners and losers;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Anti-immigration easily segues into anti-foreigner;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Voting result? A </a:t>
            </a:r>
            <a:r>
              <a:rPr lang="en-US" sz="2800" smtClean="0">
                <a:solidFill>
                  <a:schemeClr val="bg1"/>
                </a:solidFill>
              </a:rPr>
              <a:t>big turn-off.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00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041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88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AS MORE NEW CITIZENS COME IN…</a:t>
            </a:r>
            <a:endParaRPr lang="en-SG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Opposition parties should consider speaking up for them;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Find candidates from among them.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83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CHECK AND BALANCE</a:t>
            </a:r>
            <a:endParaRPr lang="en-SG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Should still be an appealing message;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Must be supported by party brand values;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Cannot be devoid of ideology.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66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87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CHECK AND BALANCE</a:t>
            </a:r>
            <a:endParaRPr lang="en-SG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What questions are you going to ask?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How will such questions lead to better governance?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57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745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CHECK AND BALANCE:  WP’s TRACK RECORD</a:t>
            </a:r>
            <a:endParaRPr lang="en-SG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Could have asked more questions;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Could have pressed the issues harder;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Were too low-key in </a:t>
            </a:r>
            <a:r>
              <a:rPr lang="en-US" sz="2800" dirty="0" err="1" smtClean="0">
                <a:solidFill>
                  <a:schemeClr val="bg1"/>
                </a:solidFill>
              </a:rPr>
              <a:t>publicising</a:t>
            </a:r>
            <a:r>
              <a:rPr lang="en-US" sz="2800" dirty="0" smtClean="0">
                <a:solidFill>
                  <a:schemeClr val="bg1"/>
                </a:solidFill>
              </a:rPr>
              <a:t> their efforts at parliamentary questions.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1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42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409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WHERE TO GET QUESTIONS?</a:t>
            </a:r>
            <a:endParaRPr lang="en-SG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Ask Singaporeans at large;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Ask civil society groups;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Go back to same parties for suggestions for follow-up questions;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Widen the spread of stake-holders.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25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998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469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306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194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366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CHECK AND BALANCE:  WP’s TRACK RECORD</a:t>
            </a:r>
            <a:endParaRPr lang="en-SG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Could have asked more questions;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Could have pressed the issues harder;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Too low-key in </a:t>
            </a:r>
            <a:r>
              <a:rPr lang="en-US" sz="2800" dirty="0" err="1" smtClean="0">
                <a:solidFill>
                  <a:schemeClr val="bg1"/>
                </a:solidFill>
              </a:rPr>
              <a:t>publicising</a:t>
            </a:r>
            <a:r>
              <a:rPr lang="en-US" sz="2800" dirty="0" smtClean="0">
                <a:solidFill>
                  <a:schemeClr val="bg1"/>
                </a:solidFill>
              </a:rPr>
              <a:t> their efforts at parliamentary questions, and nudging policy.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76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STRUCTURAL IMPEDIMENTS TO TRUE DEMOCRACY</a:t>
            </a:r>
            <a:endParaRPr lang="en-SG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Restrictions on civil liberties, free media;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To avoid addressing them is self-defeating;</a:t>
            </a:r>
          </a:p>
        </p:txBody>
      </p:sp>
    </p:spTree>
    <p:extLst>
      <p:ext uri="{BB962C8B-B14F-4D97-AF65-F5344CB8AC3E}">
        <p14:creationId xmlns:p14="http://schemas.microsoft.com/office/powerpoint/2010/main" val="381710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STRUCTURAL IMPEDIMENTS TO TRUE DEMOCRACY</a:t>
            </a:r>
            <a:endParaRPr lang="en-SG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9621"/>
            <a:ext cx="8229600" cy="31750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Restrictions on civil liberties, free media;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To avoid addressing them is self-defeating;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  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  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 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Then educate them.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59832" y="2643758"/>
            <a:ext cx="5112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FFC000"/>
                </a:solidFill>
              </a:rPr>
              <a:t>But Singaporeans aren’t concerned about such things!</a:t>
            </a:r>
            <a:endParaRPr lang="en-SG" sz="2800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36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22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</Words>
  <Application>Microsoft Office PowerPoint</Application>
  <PresentationFormat>On-screen Show (16:9)</PresentationFormat>
  <Paragraphs>52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PowerPoint Presentation</vt:lpstr>
      <vt:lpstr>PowerPoint Presentation</vt:lpstr>
      <vt:lpstr>I’ve been asked to touch on:</vt:lpstr>
      <vt:lpstr>% vote-share change*</vt:lpstr>
      <vt:lpstr>PowerPoint Presentation</vt:lpstr>
      <vt:lpstr>Change in absolute number of votes</vt:lpstr>
      <vt:lpstr>3-WAY CONTESTS</vt:lpstr>
      <vt:lpstr>PARTY BRAND: A BIG ASSET</vt:lpstr>
      <vt:lpstr>Why not coalition when Pakatan Rakyat successful in Malaysia?</vt:lpstr>
      <vt:lpstr>PowerPoint Presentation</vt:lpstr>
      <vt:lpstr>ANTI-IMMIGRATION CRIES</vt:lpstr>
      <vt:lpstr>PowerPoint Presentation</vt:lpstr>
      <vt:lpstr>PowerPoint Presentation</vt:lpstr>
      <vt:lpstr>AS MORE NEW CITIZENS COME IN…</vt:lpstr>
      <vt:lpstr>CHECK AND BALANCE</vt:lpstr>
      <vt:lpstr>PowerPoint Presentation</vt:lpstr>
      <vt:lpstr>CHECK AND BALANCE</vt:lpstr>
      <vt:lpstr>PowerPoint Presentation</vt:lpstr>
      <vt:lpstr>CHECK AND BALANCE:  WP’s TRACK RECORD</vt:lpstr>
      <vt:lpstr>PowerPoint Presentation</vt:lpstr>
      <vt:lpstr>PowerPoint Presentation</vt:lpstr>
      <vt:lpstr>WHERE TO GET QUESTIONS?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CHECK AND BALANCE:  WP’s TRACK RECORD</vt:lpstr>
      <vt:lpstr>STRUCTURAL IMPEDIMENTS TO TRUE DEMOCRACY</vt:lpstr>
      <vt:lpstr>STRUCTURAL IMPEDIMENTS TO TRUE DEMOCRACY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2015-09-23T13:41:14Z</dcterms:created>
  <dcterms:modified xsi:type="dcterms:W3CDTF">2015-09-23T13:41:27Z</dcterms:modified>
</cp:coreProperties>
</file>